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9"/>
    <p:restoredTop sz="96197"/>
  </p:normalViewPr>
  <p:slideViewPr>
    <p:cSldViewPr snapToGrid="0" snapToObjects="1">
      <p:cViewPr varScale="1">
        <p:scale>
          <a:sx n="140" d="100"/>
          <a:sy n="140" d="100"/>
        </p:scale>
        <p:origin x="23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6F17C-9678-8B3F-9969-35D70346E8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F45805-B04F-C716-9562-60C4C3EBF8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2C9495-99E5-CD42-40F3-CA829C0E2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BF9C4C-45B6-8EF0-0056-DA6A0A5EA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43D1C-210A-66BD-B309-B8A4DAB8E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527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86C688-6F3B-2C21-EEE1-C4A828F0B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A38506-9A1F-B92F-6683-B5BFB27AF3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037FE8-341C-A949-1A03-402D85688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39CA9-1523-7872-B017-14075540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5C194-9D9D-C2D1-6C51-5C8ED9193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1819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5FFFBE4-42F5-C619-8EBF-A5768B87E66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5DDAF1-9838-E3AA-35DF-D2FFDFFBCE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675E9-0902-5A4C-3320-E8E71409E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A193B6-C5B1-8E5E-3FE1-6A1487400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DA6548-73CF-CC72-6FEC-565ACC9F0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901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5668F-57E2-AEA3-81AC-0B127F71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C389-071E-595B-CF07-D32476B99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187112-7101-460B-2684-6D17785E23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9FD655-42C7-CEDD-69BB-1036A03E2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96D33-877B-0E50-8D07-C6D4BA9B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9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6A468-2DEB-3737-B029-50BAC68C2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E45FD4-CE98-704D-5529-232F6BF727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FAF30A-8177-740B-0649-C89D2B40E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921C1-8E67-673F-CFE8-00785BB1C4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71C997-DFBA-BFA7-F2F5-A7993A52B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68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50888-0226-9D0F-FB9F-09B42476C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CA00B3-16D6-EB9C-798C-37B310803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6ABCF6-7437-1F82-89DF-E0637E5EC3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275424-079E-061B-9A82-73561B210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9E2B53-BB79-6497-6676-C8FF9496FD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40526-7CCC-8AE4-A2C1-FFFDC4F7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26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EC149-69DD-2DFC-FEDC-38E98EDE0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5F2D40-66E0-68CA-3C9A-7D777E0964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1775C2-F7EA-D94A-26E2-EBDF1641C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39A945-E721-1B6A-C85F-A10CCE09A9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ACD703-8ED1-99E7-6685-CBFE14EFB4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12FE7C2-71C7-E49F-7019-B096586EB7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C528ACC-D468-B14E-3987-E0148190B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78CEB1-216D-3115-CC6F-02AB98AFA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8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5C34F-E48D-3F25-7A22-5864F647C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F4852D-5BF3-0E3F-0E87-265D476930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B7BD41-8B50-9C99-66F1-5C319606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4493E1-65FA-C347-D382-1452AD8D9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36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4C6F6A4-EE69-7DFA-284F-95FEAB23DC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BB559D-FDA7-BCD7-801E-ED8370BB9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286BFF-4F12-CF73-D979-785EE5086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361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FBC718-543B-1478-81F1-71C3E787E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5F7CD8-A14A-FE1E-79B8-6D8D36016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C757B2-ECD3-B3CC-DC6F-CC64DD78AE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D39F17-8ED9-9ECD-3DEA-516A8D499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406268-4427-6E14-EE59-94787510F9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BE8AC9-2920-4FC9-BA84-8ACA122596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40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1E721-9FB2-903B-8217-4D6718420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BE0BB-B840-F72D-01AC-01DD5DA20B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835933-E790-9664-8F23-AAA1AF8FC0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50FA29-DF35-DF37-8844-AACF0A74B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9975EC0-145A-056F-5251-F8C8C438C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6FA6CA8-4765-2904-C941-4EEB838AC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80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AF4918-CE9E-13CD-C2C7-00AAD6A3C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86EC7-3BC9-CDD7-FA5D-17EB0DF971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0F44F6-C22C-DAF4-255C-2C653441536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09F3B-14EF-1E47-82F8-1C54AFFB3AE7}" type="datetimeFigureOut">
              <a:rPr lang="en-US" smtClean="0"/>
              <a:t>7/3/22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3C8B1E-5C64-1A96-34D2-35E9F58F26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303998-DF0E-1693-FDCB-6F1A9D6E2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D78C15-48B0-EF43-9DB7-C6E28734CF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960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9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4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8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7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303" y="1223394"/>
            <a:ext cx="9613397" cy="2005079"/>
          </a:xfrm>
          <a:prstGeom prst="rect">
            <a:avLst/>
          </a:prstGeom>
        </p:spPr>
      </p:pic>
      <p:sp>
        <p:nvSpPr>
          <p:cNvPr id="13" name="Right Triangle 12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1289304" y="3343272"/>
            <a:ext cx="8921672" cy="171330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5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Diabetes Readmission Prediction</a:t>
            </a: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17964" y="770157"/>
            <a:ext cx="3606800" cy="22606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2071688" y="5429250"/>
            <a:ext cx="62436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6C3861DA-61AE-9F5F-E445-19D6267D97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042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92"/>
    </mc:Choice>
    <mc:Fallback>
      <p:transition spd="slow" advTm="233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dirty="0"/>
              <a:t>Modeling &amp; Evaluation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92B739-85EC-24F1-30FA-ABBEA6034021}"/>
              </a:ext>
            </a:extLst>
          </p:cNvPr>
          <p:cNvSpPr txBox="1"/>
          <p:nvPr/>
        </p:nvSpPr>
        <p:spPr>
          <a:xfrm>
            <a:off x="842963" y="1470089"/>
            <a:ext cx="108585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Considering binary outcome I have decided to go for logistic regression.  Overall result shows 62% accuracy</a:t>
            </a:r>
          </a:p>
        </p:txBody>
      </p:sp>
      <p:pic>
        <p:nvPicPr>
          <p:cNvPr id="5" name="Picture 4" descr="Chart, line chart&#10;&#10;Description automatically generated">
            <a:extLst>
              <a:ext uri="{FF2B5EF4-FFF2-40B4-BE49-F238E27FC236}">
                <a16:creationId xmlns:a16="http://schemas.microsoft.com/office/drawing/2014/main" id="{441A0286-3B9D-F2A0-66ED-5236959D38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46087" y="2465559"/>
            <a:ext cx="7886324" cy="3357990"/>
          </a:xfrm>
          <a:prstGeom prst="rect">
            <a:avLst/>
          </a:prstGeom>
        </p:spPr>
      </p:pic>
      <p:pic>
        <p:nvPicPr>
          <p:cNvPr id="9" name="Picture 8" descr="Chart, treemap chart&#10;&#10;Description automatically generated">
            <a:extLst>
              <a:ext uri="{FF2B5EF4-FFF2-40B4-BE49-F238E27FC236}">
                <a16:creationId xmlns:a16="http://schemas.microsoft.com/office/drawing/2014/main" id="{102DB900-CAB5-A4BB-25B2-D1DD088FBDD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0050" y="2416945"/>
            <a:ext cx="4478104" cy="3542487"/>
          </a:xfrm>
          <a:prstGeom prst="rect">
            <a:avLst/>
          </a:prstGeom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155B3E06-4C71-3BC9-F43B-7F017684A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436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872"/>
    </mc:Choice>
    <mc:Fallback>
      <p:transition spd="slow" advTm="238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/>
              <a:t>Summary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C0EAFD-5E6A-4628-E558-F3C30940BB15}"/>
              </a:ext>
            </a:extLst>
          </p:cNvPr>
          <p:cNvSpPr txBox="1"/>
          <p:nvPr/>
        </p:nvSpPr>
        <p:spPr>
          <a:xfrm>
            <a:off x="842963" y="1470089"/>
            <a:ext cx="10858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I am able to successfully run and test model with 62% accuracy. There could be other options like Random Forest, Decision Tree </a:t>
            </a:r>
            <a:r>
              <a:rPr lang="en-US" dirty="0" err="1"/>
              <a:t>etc</a:t>
            </a:r>
            <a:r>
              <a:rPr lang="en-US" dirty="0"/>
              <a:t> but due to binary outcome I have decided to go for Logistic Regression and it gave quiet satisfactory result. 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7319104-2A55-22DD-E2A9-D0D8CE954F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767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06"/>
    </mc:Choice>
    <mc:Fallback>
      <p:transition spd="slow" advTm="63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Executive</a:t>
            </a:r>
            <a:r>
              <a:rPr lang="en-US" sz="5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Summary</a:t>
            </a: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4B1AD-336B-6AC8-58B9-CD307EB66781}"/>
              </a:ext>
            </a:extLst>
          </p:cNvPr>
          <p:cNvSpPr txBox="1"/>
          <p:nvPr/>
        </p:nvSpPr>
        <p:spPr>
          <a:xfrm>
            <a:off x="942975" y="1590955"/>
            <a:ext cx="1035843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Hospital readmission rates for certain conditions like diabetes are now considered an indicator of hospital quality, and also affect the cost of care adversely. 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So, we use the medical dataset available on UCI to find best models which can help predict the readmission of diabetic patients.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Used Python and it’s libraries like scikit-learn for machine learning, seaborn and matplotlib for visualization etc.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Using different Logistic Regression</a:t>
            </a:r>
            <a:endParaRPr lang="en-IN" dirty="0">
              <a:solidFill>
                <a:srgbClr val="002060"/>
              </a:solidFill>
              <a:latin typeface="Gill Sans MT" panose="020B0502020104020203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7AB0A73-2764-6618-D28D-900D1C7E03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5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784"/>
    </mc:Choice>
    <mc:Fallback>
      <p:transition spd="slow" advTm="587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Business Problem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4B1AD-336B-6AC8-58B9-CD307EB66781}"/>
              </a:ext>
            </a:extLst>
          </p:cNvPr>
          <p:cNvSpPr txBox="1"/>
          <p:nvPr/>
        </p:nvSpPr>
        <p:spPr>
          <a:xfrm>
            <a:off x="942975" y="1590955"/>
            <a:ext cx="10358438" cy="21236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2060"/>
                </a:solidFill>
                <a:latin typeface="Gill Sans MT" panose="020B0502020104020203" pitchFamily="34" charset="0"/>
              </a:rPr>
              <a:t>The stakeholder of this project will be the hospital officials who can use the results to figure out which patients have higher readmission chances. </a:t>
            </a:r>
          </a:p>
          <a:p>
            <a:endParaRPr lang="en-IN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IN" dirty="0">
                <a:solidFill>
                  <a:srgbClr val="002060"/>
                </a:solidFill>
                <a:latin typeface="Gill Sans MT" panose="020B0502020104020203" pitchFamily="34" charset="0"/>
              </a:rPr>
              <a:t>This will help save hospital millions of dollars and also, improve the healthcare quality.</a:t>
            </a:r>
          </a:p>
          <a:p>
            <a:endParaRPr lang="en-IN" sz="2400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IN" dirty="0">
                <a:solidFill>
                  <a:srgbClr val="002060"/>
                </a:solidFill>
                <a:latin typeface="Gill Sans MT" panose="020B0502020104020203" pitchFamily="34" charset="0"/>
              </a:rPr>
              <a:t>With this project, the aim is to find the best model for readmission prediction and the factors which most likely affect the readmission.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27A9723-2AC4-7AA4-0794-328745ACC9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982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70"/>
    </mc:Choice>
    <mc:Fallback>
      <p:transition spd="slow" advTm="51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Process Used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B1FC551-F249-3C91-BE57-A533E7ECBBA7}"/>
              </a:ext>
            </a:extLst>
          </p:cNvPr>
          <p:cNvSpPr/>
          <p:nvPr/>
        </p:nvSpPr>
        <p:spPr>
          <a:xfrm>
            <a:off x="1318735" y="2636912"/>
            <a:ext cx="2019765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2BD4694-B02B-C072-8373-7921D44EBBB4}"/>
              </a:ext>
            </a:extLst>
          </p:cNvPr>
          <p:cNvSpPr/>
          <p:nvPr/>
        </p:nvSpPr>
        <p:spPr>
          <a:xfrm>
            <a:off x="4136146" y="2636912"/>
            <a:ext cx="2966378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2D1B1F6-B9F3-C471-4E3E-D7D85216DA6B}"/>
              </a:ext>
            </a:extLst>
          </p:cNvPr>
          <p:cNvSpPr/>
          <p:nvPr/>
        </p:nvSpPr>
        <p:spPr>
          <a:xfrm>
            <a:off x="7900170" y="2639770"/>
            <a:ext cx="2586730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4956247-2A38-54F3-FC08-9FEDEDDB708C}"/>
              </a:ext>
            </a:extLst>
          </p:cNvPr>
          <p:cNvSpPr txBox="1"/>
          <p:nvPr/>
        </p:nvSpPr>
        <p:spPr>
          <a:xfrm>
            <a:off x="1371628" y="2956302"/>
            <a:ext cx="21833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 Collection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B8D524C-A8FA-BF15-721F-2248E7EB6A91}"/>
              </a:ext>
            </a:extLst>
          </p:cNvPr>
          <p:cNvSpPr txBox="1"/>
          <p:nvPr/>
        </p:nvSpPr>
        <p:spPr>
          <a:xfrm>
            <a:off x="4254531" y="2956302"/>
            <a:ext cx="272960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Data Wrangling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700F2F5-9ED8-F629-2CB1-8418F348FFA8}"/>
              </a:ext>
            </a:extLst>
          </p:cNvPr>
          <p:cNvSpPr txBox="1"/>
          <p:nvPr/>
        </p:nvSpPr>
        <p:spPr>
          <a:xfrm>
            <a:off x="8014474" y="2956302"/>
            <a:ext cx="2329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EDA &amp; Visualizations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21CB2C2F-24A4-A841-26BB-DE5D70700020}"/>
              </a:ext>
            </a:extLst>
          </p:cNvPr>
          <p:cNvCxnSpPr>
            <a:endCxn id="8" idx="1"/>
          </p:cNvCxnSpPr>
          <p:nvPr/>
        </p:nvCxnSpPr>
        <p:spPr>
          <a:xfrm>
            <a:off x="3338500" y="3140968"/>
            <a:ext cx="797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2FDD70D0-8A58-5AA8-9D42-BFB2062F6169}"/>
              </a:ext>
            </a:extLst>
          </p:cNvPr>
          <p:cNvCxnSpPr/>
          <p:nvPr/>
        </p:nvCxnSpPr>
        <p:spPr>
          <a:xfrm>
            <a:off x="7102524" y="3162230"/>
            <a:ext cx="79764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783FA05A-F094-8064-25CE-5C75ECEF7456}"/>
              </a:ext>
            </a:extLst>
          </p:cNvPr>
          <p:cNvCxnSpPr>
            <a:stCxn id="9" idx="2"/>
          </p:cNvCxnSpPr>
          <p:nvPr/>
        </p:nvCxnSpPr>
        <p:spPr>
          <a:xfrm flipH="1">
            <a:off x="9190755" y="3647882"/>
            <a:ext cx="2780" cy="7172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Rectangle 19">
            <a:extLst>
              <a:ext uri="{FF2B5EF4-FFF2-40B4-BE49-F238E27FC236}">
                <a16:creationId xmlns:a16="http://schemas.microsoft.com/office/drawing/2014/main" id="{B8EED767-D79D-8496-657C-1FF6E5538DF8}"/>
              </a:ext>
            </a:extLst>
          </p:cNvPr>
          <p:cNvSpPr/>
          <p:nvPr/>
        </p:nvSpPr>
        <p:spPr>
          <a:xfrm>
            <a:off x="7889775" y="4392853"/>
            <a:ext cx="2586730" cy="10081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D109FA6-2C0F-DC8E-34B0-4D3A6C37FB6E}"/>
              </a:ext>
            </a:extLst>
          </p:cNvPr>
          <p:cNvSpPr txBox="1"/>
          <p:nvPr/>
        </p:nvSpPr>
        <p:spPr>
          <a:xfrm>
            <a:off x="7889775" y="4709385"/>
            <a:ext cx="2586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Modeling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60743A6-CD38-FB9F-C87B-CD6B944249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93563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89"/>
    </mc:Choice>
    <mc:Fallback>
      <p:transition spd="slow" advTm="33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About Dataset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4B1AD-336B-6AC8-58B9-CD307EB66781}"/>
              </a:ext>
            </a:extLst>
          </p:cNvPr>
          <p:cNvSpPr txBox="1"/>
          <p:nvPr/>
        </p:nvSpPr>
        <p:spPr>
          <a:xfrm>
            <a:off x="942975" y="1590955"/>
            <a:ext cx="106299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solidFill>
                  <a:srgbClr val="002060"/>
                </a:solidFill>
                <a:latin typeface="Gill Sans MT" panose="020B0502020104020203" pitchFamily="34" charset="0"/>
              </a:rPr>
              <a:t>The data source used was the UCI website, </a:t>
            </a:r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it represents 10 years (1999-2008) of clinical care at 130 US hospitals and integrated delivery networks. 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It includes over 50 features representing patient and hospital outcomes. There are around 1,00,000 records.</a:t>
            </a: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 The data was available in the form of Excel sheet. 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It was read in the Python file and the analysis was performed on that data.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1AE58C1-8802-2CF1-1B13-CCE6F45157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537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714"/>
    </mc:Choice>
    <mc:Fallback>
      <p:transition spd="slow" advTm="44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Exploration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8D05E05-8B81-DB3F-58F6-6B68CD79F4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4262" y="1446950"/>
            <a:ext cx="4943475" cy="486727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96717C7-E7A1-4DA3-D964-C44F5E94A8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495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954"/>
    </mc:Choice>
    <mc:Fallback>
      <p:transition spd="slow" advTm="38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Exploration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D91F4E1-5203-FEBB-C242-0B5064B190C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55170" y="1693151"/>
            <a:ext cx="4238625" cy="4000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FE50713-705B-EC64-A750-2BA4D2C6A14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50396" y="1693151"/>
            <a:ext cx="4486275" cy="4076700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3A5905D-7C0C-0ACE-F576-4024AB2A9B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37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21"/>
    </mc:Choice>
    <mc:Fallback>
      <p:transition spd="slow" advTm="28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Exploration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FA2DEB3-A60D-963E-CFD2-81F26EBE2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797" y="1305967"/>
            <a:ext cx="7416824" cy="227061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E1EABAB-5BBA-4677-EE5E-4FD191658FA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34197" y="3526575"/>
            <a:ext cx="7401644" cy="2464485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38FCBA-5AFC-6C49-00BB-D45E8F0494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00918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890"/>
    </mc:Choice>
    <mc:Fallback>
      <p:transition spd="slow" advTm="548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ext&#10;&#10;Description automatically generated">
            <a:extLst>
              <a:ext uri="{FF2B5EF4-FFF2-40B4-BE49-F238E27FC236}">
                <a16:creationId xmlns:a16="http://schemas.microsoft.com/office/drawing/2014/main" id="{0BC0BF32-30CF-1DA1-8E73-85798C93AC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2116" y="1590955"/>
            <a:ext cx="9613397" cy="2005079"/>
          </a:xfrm>
          <a:prstGeom prst="rect">
            <a:avLst/>
          </a:prstGeom>
        </p:spPr>
      </p:pic>
      <p:sp>
        <p:nvSpPr>
          <p:cNvPr id="4" name="Title 1">
            <a:extLst>
              <a:ext uri="{FF2B5EF4-FFF2-40B4-BE49-F238E27FC236}">
                <a16:creationId xmlns:a16="http://schemas.microsoft.com/office/drawing/2014/main" id="{E73B2E74-79BF-4525-1D05-52BB173B2612}"/>
              </a:ext>
            </a:extLst>
          </p:cNvPr>
          <p:cNvSpPr txBox="1">
            <a:spLocks/>
          </p:cNvSpPr>
          <p:nvPr/>
        </p:nvSpPr>
        <p:spPr>
          <a:xfrm>
            <a:off x="2855061" y="272180"/>
            <a:ext cx="5778291" cy="88030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Preparation</a:t>
            </a:r>
            <a:endParaRPr lang="en-US" sz="56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" name="Picture 9" descr="Logo, company name&#10;&#10;Description automatically generated">
            <a:extLst>
              <a:ext uri="{FF2B5EF4-FFF2-40B4-BE49-F238E27FC236}">
                <a16:creationId xmlns:a16="http://schemas.microsoft.com/office/drawing/2014/main" id="{257D6BB3-93D5-A4D7-D407-E625B53713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89" y="5823549"/>
            <a:ext cx="1565757" cy="98135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CD3A062-360E-F25A-1B59-EA323F68D824}"/>
              </a:ext>
            </a:extLst>
          </p:cNvPr>
          <p:cNvSpPr txBox="1"/>
          <p:nvPr/>
        </p:nvSpPr>
        <p:spPr>
          <a:xfrm>
            <a:off x="9838834" y="5991060"/>
            <a:ext cx="19642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Madhukar </a:t>
            </a:r>
            <a:r>
              <a:rPr lang="en-US" dirty="0" err="1"/>
              <a:t>Ayachit</a:t>
            </a:r>
            <a:r>
              <a:rPr lang="en-US" dirty="0"/>
              <a:t>   </a:t>
            </a:r>
          </a:p>
          <a:p>
            <a:r>
              <a:rPr lang="en-US" dirty="0"/>
              <a:t>DSC 680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AA4B1AD-336B-6AC8-58B9-CD307EB66781}"/>
              </a:ext>
            </a:extLst>
          </p:cNvPr>
          <p:cNvSpPr txBox="1"/>
          <p:nvPr/>
        </p:nvSpPr>
        <p:spPr>
          <a:xfrm>
            <a:off x="942975" y="1590955"/>
            <a:ext cx="10329863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We had different types of data: numerical, object type and categorical. To apply any model, preprocessing of data is essential.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Dealing with the missing values by dropping the columns which had too many missing values.</a:t>
            </a: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Modifying the data like standardization, log transform.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Dealing with the categorical variable like Readmitted to make it dummy variable suitable for applying ML techniques.</a:t>
            </a:r>
          </a:p>
          <a:p>
            <a:endParaRPr lang="en-US" dirty="0">
              <a:solidFill>
                <a:srgbClr val="002060"/>
              </a:solidFill>
              <a:latin typeface="Gill Sans MT" panose="020B0502020104020203" pitchFamily="34" charset="0"/>
            </a:endParaRPr>
          </a:p>
          <a:p>
            <a:r>
              <a:rPr lang="en-US" dirty="0">
                <a:solidFill>
                  <a:srgbClr val="002060"/>
                </a:solidFill>
                <a:latin typeface="Gill Sans MT" panose="020B0502020104020203" pitchFamily="34" charset="0"/>
              </a:rPr>
              <a:t>The challenge was that there were too many variables so cleaning and making sense of the data was a challenge but step by step approach helps!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942F2C5-7838-2004-18BC-EFD8685BC8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5754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64"/>
    </mc:Choice>
    <mc:Fallback>
      <p:transition spd="slow" advTm="56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567</TotalTime>
  <Words>445</Words>
  <Application>Microsoft Macintosh PowerPoint</Application>
  <PresentationFormat>Widescreen</PresentationFormat>
  <Paragraphs>65</Paragraphs>
  <Slides>11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Madhukar Ayachit</dc:creator>
  <cp:lastModifiedBy>Madhukar Ayachit</cp:lastModifiedBy>
  <cp:revision>2</cp:revision>
  <dcterms:created xsi:type="dcterms:W3CDTF">2022-07-03T18:38:52Z</dcterms:created>
  <dcterms:modified xsi:type="dcterms:W3CDTF">2022-07-04T04:06:19Z</dcterms:modified>
</cp:coreProperties>
</file>

<file path=docProps/thumbnail.jpeg>
</file>